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744" r:id="rId3"/>
  </p:sldMasterIdLst>
  <p:notesMasterIdLst>
    <p:notesMasterId r:id="rId28"/>
  </p:notesMasterIdLst>
  <p:sldIdLst>
    <p:sldId id="279" r:id="rId4"/>
    <p:sldId id="280" r:id="rId5"/>
    <p:sldId id="256" r:id="rId6"/>
    <p:sldId id="257" r:id="rId7"/>
    <p:sldId id="271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F03"/>
    <a:srgbClr val="000510"/>
    <a:srgbClr val="457B7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6420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4D204-3760-47BD-B77C-B42926B00978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E5E43-E130-407B-B7FD-7A59FED1C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E5E43-E130-407B-B7FD-7A59FED1C35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E5E43-E130-407B-B7FD-7A59FED1C35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http://www.libex.ru/dimg/102b8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500174"/>
            <a:ext cx="6400800" cy="24288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мокшанского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языка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5 классе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«Путешествие по мордовским народным сказкам»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53 из 2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59" y="575479"/>
            <a:ext cx="2086333" cy="266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53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720597"/>
            <a:ext cx="1872208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_42021_9490a3eb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720597"/>
            <a:ext cx="3941186" cy="259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_4e5bf_c494a1b6_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617315"/>
            <a:ext cx="1763074" cy="252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f7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6446" y="585148"/>
            <a:ext cx="199072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554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76672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>
                <a:solidFill>
                  <a:schemeClr val="bg1"/>
                </a:solidFill>
              </a:rPr>
              <a:t>в</a:t>
            </a:r>
            <a:r>
              <a:rPr lang="ru-RU" sz="8000" b="1" i="1" dirty="0" smtClean="0">
                <a:solidFill>
                  <a:schemeClr val="bg1"/>
                </a:solidFill>
              </a:rPr>
              <a:t>икторина</a:t>
            </a:r>
            <a:endParaRPr lang="ru-RU" sz="80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0"/>
            <a:ext cx="92118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848" y="1916832"/>
            <a:ext cx="5400600" cy="923330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77" y="3645024"/>
            <a:ext cx="3185044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50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14" y="2204863"/>
            <a:ext cx="4545026" cy="3840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259" y="265871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КОНКУРС </a:t>
            </a:r>
          </a:p>
          <a:p>
            <a:pPr algn="ctr"/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«СКАЗОЧНАЯ ШКАТУЛКА»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3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046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1. В этой сказке рассказывается о том, как злые невестки искупали сестру своих мужей воском.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1277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2. В какой сказке главная героиня отвечала: «Я оттуда, где мылом бросаются…», «Я оттуда, где портянками по лицу бьют…»,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«Я оттуда, где сапогом дерутся…»?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49289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3. В этой сказке хозяин нанимал работников с уговором.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06896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4. На речке </a:t>
            </a:r>
            <a:r>
              <a:rPr lang="ru-RU" sz="2000" b="1" dirty="0" err="1" smtClean="0">
                <a:solidFill>
                  <a:schemeClr val="bg1"/>
                </a:solidFill>
              </a:rPr>
              <a:t>Лупье</a:t>
            </a:r>
            <a:r>
              <a:rPr lang="ru-RU" sz="2000" b="1" dirty="0" smtClean="0">
                <a:solidFill>
                  <a:schemeClr val="bg1"/>
                </a:solidFill>
              </a:rPr>
              <a:t> жил невиданный силач, охотился на зверя и птицу. Все о нём рассказывают, все его любят. Из какой сказки этот герой?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542" y="4184461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5. В какой сказке, уходя из родного дома, сыновья на память о себе посадили под окном ветлу?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8" y="54452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6. Героиня какой сказки изменила своё имя?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46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КОНКУРС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«СОБЕРИ СКАЗКУ»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4" y="3036149"/>
            <a:ext cx="2304256" cy="3236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76" r="10520"/>
          <a:stretch/>
        </p:blipFill>
        <p:spPr bwMode="auto">
          <a:xfrm>
            <a:off x="3131840" y="3284984"/>
            <a:ext cx="287497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33917" r="33230"/>
          <a:stretch/>
        </p:blipFill>
        <p:spPr bwMode="auto">
          <a:xfrm>
            <a:off x="6368374" y="3146235"/>
            <a:ext cx="1944216" cy="285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0800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6522" y="33265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КОНКУРС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«ХАРАКТЕРИСТИКА»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8197" y="1990836"/>
            <a:ext cx="48214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Дуболго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Пичай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Сыре-</a:t>
            </a:r>
            <a:r>
              <a:rPr lang="ru-RU" sz="4000" b="1" dirty="0" err="1" smtClean="0">
                <a:solidFill>
                  <a:schemeClr val="bg1"/>
                </a:solidFill>
              </a:rPr>
              <a:t>варда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Виртян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Поп</a:t>
            </a: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Перя</a:t>
            </a:r>
            <a:r>
              <a:rPr lang="ru-RU" sz="4000" b="1" dirty="0" smtClean="0">
                <a:solidFill>
                  <a:schemeClr val="bg1"/>
                </a:solidFill>
              </a:rPr>
              <a:t>-богатырь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Фока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66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6522" y="33265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КОНКУРС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«Узнай героя»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91683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1. Кто из мордовских богатырей ходил на охоту?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852936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2. Кто из героев так говорил: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«Твоё лицо-мне, моё лицо - тебе»?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365104"/>
            <a:ext cx="8568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3. Кто </a:t>
            </a:r>
            <a:r>
              <a:rPr lang="ru-RU" sz="2400" b="1" dirty="0">
                <a:solidFill>
                  <a:schemeClr val="bg1"/>
                </a:solidFill>
              </a:rPr>
              <a:t>из героев так говорил: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«Если, на твоё счастье, попадутся мне звери и птицы, я тебе, сестрица, куплю браслеты и кольца.»? 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8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332656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КОНКУРС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«Отправь героев в их сказку»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58" y="2996952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Соедини стрелочками имена героев и название сказки.</a:t>
            </a:r>
            <a:endParaRPr lang="ru-RU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88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33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60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7750"/>
            <a:ext cx="4389463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9552" y="29200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Мордовские национальные костюмы</a:t>
            </a:r>
            <a:endParaRPr lang="ru-RU" sz="2800" b="1" i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47750"/>
            <a:ext cx="2667000" cy="4786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6114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Цели занятия: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2786058"/>
            <a:ext cx="6400800" cy="2700343"/>
          </a:xfrm>
        </p:spPr>
        <p:txBody>
          <a:bodyPr/>
          <a:lstStyle/>
          <a:p>
            <a:r>
              <a:rPr lang="ru-RU" dirty="0" smtClean="0"/>
              <a:t>РАСШИРИТЬ ПРЕДСТАВЛЕНИЕ УЧАЩИХСЯ ОБ УСТНОМ НАРОДНОМ ТВОРЧЕСТВЕ</a:t>
            </a:r>
          </a:p>
          <a:p>
            <a:r>
              <a:rPr lang="ru-RU" dirty="0" smtClean="0"/>
              <a:t>ПОЗНАКОМИТЬ С ГЕРОЯМИ МОРДОВСКИХ СКАЗОК</a:t>
            </a:r>
          </a:p>
          <a:p>
            <a:r>
              <a:rPr lang="ru-RU" dirty="0" smtClean="0"/>
              <a:t>ПРИВИТЬ   ЛЮБОВЬ К МОКШАНСКОМУ ЯЗЫКУ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см\ДАВЫДОВА СМ (L)\В музее национальной культуры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8604"/>
            <a:ext cx="8496944" cy="6024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919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"/>
            <a:ext cx="9144000" cy="684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60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285" r="9971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" y="3547855"/>
            <a:ext cx="2310727" cy="329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9170" b="96280" l="42561" r="100000">
                        <a14:foregroundMark x1="44983" y1="38627" x2="44983" y2="38627"/>
                        <a14:foregroundMark x1="48270" y1="37911" x2="48270" y2="37911"/>
                        <a14:foregroundMark x1="48097" y1="37482" x2="48097" y2="37482"/>
                        <a14:foregroundMark x1="47924" y1="36195" x2="47924" y2="35622"/>
                        <a14:foregroundMark x1="47405" y1="35336" x2="47405" y2="35336"/>
                        <a14:foregroundMark x1="46886" y1="35050" x2="46886" y2="35050"/>
                        <a14:foregroundMark x1="46194" y1="35050" x2="45156" y2="35050"/>
                        <a14:foregroundMark x1="44983" y1="35193" x2="44983" y2="35193"/>
                        <a14:foregroundMark x1="44983" y1="35765" x2="46021" y2="37339"/>
                        <a14:foregroundMark x1="51903" y1="41631" x2="56228" y2="49928"/>
                        <a14:foregroundMark x1="55709" y1="49499" x2="55709" y2="49499"/>
                        <a14:foregroundMark x1="55709" y1="49499" x2="55709" y2="49499"/>
                        <a14:foregroundMark x1="56920" y1="51216" x2="59516" y2="55365"/>
                        <a14:foregroundMark x1="60381" y1="54936" x2="61073" y2="54936"/>
                        <a14:foregroundMark x1="61073" y1="53648" x2="61073" y2="53648"/>
                        <a14:foregroundMark x1="51038" y1="69528" x2="51038" y2="69528"/>
                        <a14:foregroundMark x1="51384" y1="68526" x2="51903" y2="68526"/>
                        <a14:foregroundMark x1="52249" y1="68240" x2="52249" y2="68240"/>
                        <a14:foregroundMark x1="64706" y1="72818" x2="64706" y2="72818"/>
                        <a14:foregroundMark x1="64533" y1="72532" x2="64533" y2="72532"/>
                        <a14:foregroundMark x1="62630" y1="72103" x2="62630" y2="72103"/>
                        <a14:foregroundMark x1="62630" y1="72103" x2="62630" y2="72103"/>
                        <a14:foregroundMark x1="62630" y1="72103" x2="62630" y2="72103"/>
                        <a14:foregroundMark x1="62457" y1="72246" x2="62457" y2="72246"/>
                        <a14:foregroundMark x1="64706" y1="72246" x2="65571" y2="72246"/>
                        <a14:foregroundMark x1="65917" y1="72103" x2="65917" y2="72103"/>
                        <a14:foregroundMark x1="66263" y1="71960" x2="66263" y2="71960"/>
                        <a14:foregroundMark x1="51557" y1="82117" x2="51557" y2="82117"/>
                        <a14:foregroundMark x1="51211" y1="81974" x2="51211" y2="81974"/>
                        <a14:foregroundMark x1="50346" y1="81116" x2="50346" y2="81116"/>
                        <a14:foregroundMark x1="50346" y1="81116" x2="51038" y2="81259"/>
                        <a14:foregroundMark x1="51557" y1="81402" x2="52768" y2="81974"/>
                        <a14:foregroundMark x1="53633" y1="82117" x2="54671" y2="82976"/>
                        <a14:foregroundMark x1="54844" y1="82403" x2="54844" y2="82403"/>
                        <a14:foregroundMark x1="56574" y1="80258" x2="56574" y2="80258"/>
                        <a14:foregroundMark x1="62284" y1="83977" x2="62284" y2="83977"/>
                        <a14:foregroundMark x1="60381" y1="83977" x2="60381" y2="83977"/>
                        <a14:foregroundMark x1="60381" y1="83977" x2="60381" y2="83977"/>
                        <a14:foregroundMark x1="60381" y1="83977" x2="60381" y2="83977"/>
                        <a14:foregroundMark x1="60727" y1="83834" x2="60727" y2="83834"/>
                        <a14:foregroundMark x1="51384" y1="94278" x2="51384" y2="94278"/>
                        <a14:foregroundMark x1="51384" y1="94278" x2="51384" y2="94278"/>
                        <a14:foregroundMark x1="48789" y1="96280" x2="48789" y2="96280"/>
                        <a14:foregroundMark x1="71626" y1="67239" x2="71626" y2="67239"/>
                        <a14:foregroundMark x1="71626" y1="67239" x2="71626" y2="67239"/>
                        <a14:foregroundMark x1="73183" y1="75966" x2="73183" y2="75966"/>
                        <a14:foregroundMark x1="72837" y1="76109" x2="72837" y2="76109"/>
                        <a14:foregroundMark x1="73356" y1="81831" x2="73356" y2="81831"/>
                        <a14:foregroundMark x1="73356" y1="81831" x2="73356" y2="81831"/>
                        <a14:foregroundMark x1="73356" y1="81831" x2="73356" y2="81831"/>
                        <a14:foregroundMark x1="71626" y1="79828" x2="71626" y2="79828"/>
                        <a14:foregroundMark x1="71626" y1="79828" x2="71626" y2="79828"/>
                        <a14:foregroundMark x1="71626" y1="79828" x2="71626" y2="79828"/>
                        <a14:foregroundMark x1="71799" y1="79828" x2="71799" y2="79828"/>
                        <a14:foregroundMark x1="73875" y1="83977" x2="73875" y2="83977"/>
                        <a14:foregroundMark x1="73875" y1="83977" x2="73875" y2="83977"/>
                        <a14:foregroundMark x1="73875" y1="83977" x2="73875" y2="83977"/>
                        <a14:foregroundMark x1="60381" y1="79542" x2="60381" y2="79542"/>
                        <a14:foregroundMark x1="60554" y1="79542" x2="60554" y2="79542"/>
                        <a14:foregroundMark x1="60727" y1="79828" x2="60727" y2="79828"/>
                        <a14:foregroundMark x1="60727" y1="79828" x2="60727" y2="79828"/>
                        <a14:backgroundMark x1="59862" y1="33763" x2="59862" y2="33763"/>
                        <a14:backgroundMark x1="62284" y1="32618" x2="62284" y2="32618"/>
                        <a14:backgroundMark x1="62976" y1="34478" x2="62976" y2="34478"/>
                        <a14:backgroundMark x1="64360" y1="34478" x2="64360" y2="34478"/>
                        <a14:backgroundMark x1="64879" y1="34478" x2="64879" y2="34478"/>
                        <a14:backgroundMark x1="65571" y1="34478" x2="65571" y2="34478"/>
                        <a14:backgroundMark x1="68858" y1="29614" x2="58131" y2="3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18" t="19878"/>
          <a:stretch/>
        </p:blipFill>
        <p:spPr bwMode="auto">
          <a:xfrm>
            <a:off x="7020271" y="0"/>
            <a:ext cx="1877011" cy="321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572463">
            <a:off x="515994" y="2532472"/>
            <a:ext cx="8141904" cy="1548020"/>
          </a:xfrm>
          <a:prstGeom prst="rect">
            <a:avLst/>
          </a:prstGeom>
          <a:noFill/>
        </p:spPr>
        <p:txBody>
          <a:bodyPr wrap="square" rtlCol="0">
            <a:prstTxWarp prst="textSlantDown">
              <a:avLst>
                <a:gd name="adj" fmla="val 80319"/>
              </a:avLst>
            </a:prstTxWarp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Фкя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Я</a:t>
            </a:r>
            <a:r>
              <a:rPr lang="ru-RU" sz="2800" b="1" dirty="0" smtClean="0">
                <a:solidFill>
                  <a:srgbClr val="FF0000"/>
                </a:solidFill>
              </a:rPr>
              <a:t>кшам </a:t>
            </a:r>
            <a:r>
              <a:rPr lang="ru-RU" sz="2800" b="1" dirty="0" err="1" smtClean="0">
                <a:solidFill>
                  <a:srgbClr val="FF0000"/>
                </a:solidFill>
              </a:rPr>
              <a:t>атясь</a:t>
            </a:r>
            <a:r>
              <a:rPr lang="ru-RU" sz="2800" b="1" dirty="0" smtClean="0">
                <a:solidFill>
                  <a:srgbClr val="FF0000"/>
                </a:solidFill>
              </a:rPr>
              <a:t> пара, а </a:t>
            </a:r>
            <a:r>
              <a:rPr lang="ru-RU" sz="2800" b="1" dirty="0" err="1" smtClean="0">
                <a:solidFill>
                  <a:srgbClr val="FF0000"/>
                </a:solidFill>
              </a:rPr>
              <a:t>кафтсь</a:t>
            </a:r>
            <a:r>
              <a:rPr lang="ru-RU" sz="2800" b="1" dirty="0" smtClean="0">
                <a:solidFill>
                  <a:srgbClr val="FF0000"/>
                </a:solidFill>
              </a:rPr>
              <a:t> – </a:t>
            </a:r>
            <a:r>
              <a:rPr lang="ru-RU" sz="2800" b="1" dirty="0" err="1" smtClean="0">
                <a:solidFill>
                  <a:srgbClr val="FF0000"/>
                </a:solidFill>
              </a:rPr>
              <a:t>нинге</a:t>
            </a:r>
            <a:r>
              <a:rPr lang="ru-RU" sz="2800" b="1" dirty="0" smtClean="0">
                <a:solidFill>
                  <a:srgbClr val="FF0000"/>
                </a:solidFill>
              </a:rPr>
              <a:t> пара.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Один Дед Мороз хорошо – а два ещё лучше.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2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" y="53752"/>
            <a:ext cx="9142252" cy="68042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81612" y="1340768"/>
            <a:ext cx="55828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</a:t>
            </a:r>
            <a:r>
              <a:rPr lang="ru-RU" sz="4000" b="1" spc="200" dirty="0" smtClean="0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Од </a:t>
            </a:r>
            <a:r>
              <a:rPr lang="ru-RU" sz="4000" b="1" spc="200" dirty="0" err="1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киза</a:t>
            </a:r>
            <a:r>
              <a:rPr lang="ru-RU" sz="4000" b="1" spc="200" dirty="0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ru-RU" sz="4000" b="1" spc="200" dirty="0" err="1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мархта</a:t>
            </a:r>
            <a:r>
              <a:rPr lang="ru-RU" sz="4000" b="1" spc="200" dirty="0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! </a:t>
            </a:r>
            <a:r>
              <a:rPr lang="ru-RU" sz="4000" b="1" spc="200" dirty="0" smtClean="0">
                <a:ln w="29210">
                  <a:solidFill>
                    <a:srgbClr val="002060"/>
                  </a:solidFill>
                </a:ln>
                <a:solidFill>
                  <a:srgbClr val="0070C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endParaRPr lang="ru-RU" sz="4000" b="1" dirty="0" smtClean="0">
              <a:ln w="29210">
                <a:solidFill>
                  <a:srgbClr val="002060"/>
                </a:solidFill>
              </a:ln>
              <a:solidFill>
                <a:srgbClr val="0070C0">
                  <a:alpha val="50000"/>
                </a:srgbClr>
              </a:solidFill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0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848872" cy="1224136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 свидания!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968" y="5085184"/>
            <a:ext cx="7848872" cy="122413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Няемозонк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30" y="2204864"/>
            <a:ext cx="2972147" cy="2972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41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B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rdovski_skazky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24744"/>
            <a:ext cx="3168352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63982" y="1844824"/>
            <a:ext cx="41941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мордовская</a:t>
            </a:r>
          </a:p>
          <a:p>
            <a:pPr algn="ctr"/>
            <a:r>
              <a:rPr lang="ru-RU" sz="54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ародная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сказка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37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90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24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"/>
            <a:ext cx="9135181" cy="6858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21445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пословицы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3265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поговорки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141277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загадки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437112"/>
            <a:ext cx="770485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СКАЗКИ</a:t>
            </a:r>
            <a:endParaRPr lang="ru-RU" sz="10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сказка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27639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3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6" b="4538"/>
          <a:stretch/>
        </p:blipFill>
        <p:spPr bwMode="auto">
          <a:xfrm>
            <a:off x="-6260" y="0"/>
            <a:ext cx="91674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39"/>
            <a:ext cx="3744416" cy="15121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95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" y="620688"/>
            <a:ext cx="8374293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88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3" y="-140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2400" l="9972" r="89744">
                        <a14:foregroundMark x1="43590" y1="66200" x2="41880" y2="69600"/>
                        <a14:foregroundMark x1="49573" y1="73400" x2="55840" y2="92400"/>
                        <a14:foregroundMark x1="35897" y1="45200" x2="26211" y2="47400"/>
                        <a14:backgroundMark x1="32194" y1="83600" x2="32194" y2="83600"/>
                        <a14:backgroundMark x1="38746" y1="85200" x2="38746" y2="85200"/>
                        <a14:backgroundMark x1="41880" y1="78600" x2="41880" y2="78600"/>
                        <a14:backgroundMark x1="37607" y1="62200" x2="37607" y2="62200"/>
                        <a14:backgroundMark x1="40456" y1="56800" x2="40456" y2="56800"/>
                        <a14:backgroundMark x1="32194" y1="32600" x2="32194" y2="32600"/>
                        <a14:backgroundMark x1="40456" y1="32400" x2="40456" y2="32400"/>
                        <a14:backgroundMark x1="23077" y1="40800" x2="23077" y2="4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32746"/>
            <a:ext cx="1728192" cy="2461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99"/>
            <a:ext cx="9144000" cy="6717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2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397</TotalTime>
  <Words>299</Words>
  <Application>Microsoft Office PowerPoint</Application>
  <PresentationFormat>Экран (4:3)</PresentationFormat>
  <Paragraphs>57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1_Кутюр</vt:lpstr>
      <vt:lpstr>Твердый переплет</vt:lpstr>
      <vt:lpstr>Бумажная</vt:lpstr>
      <vt:lpstr>       Урок  мокшанского языка  в 5 классе  </vt:lpstr>
      <vt:lpstr>Цели занятия: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Ecstasy</dc:creator>
  <cp:lastModifiedBy>1</cp:lastModifiedBy>
  <cp:revision>63</cp:revision>
  <dcterms:created xsi:type="dcterms:W3CDTF">2012-12-06T19:42:19Z</dcterms:created>
  <dcterms:modified xsi:type="dcterms:W3CDTF">2015-04-16T17:08:53Z</dcterms:modified>
</cp:coreProperties>
</file>